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media/image3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41"/>
  </p:notesMasterIdLst>
  <p:handoutMasterIdLst>
    <p:handoutMasterId r:id="rId42"/>
  </p:handoutMasterIdLst>
  <p:sldIdLst>
    <p:sldId id="307" r:id="rId2"/>
    <p:sldId id="274" r:id="rId3"/>
    <p:sldId id="276" r:id="rId4"/>
    <p:sldId id="279" r:id="rId5"/>
    <p:sldId id="283" r:id="rId6"/>
    <p:sldId id="281" r:id="rId7"/>
    <p:sldId id="285" r:id="rId8"/>
    <p:sldId id="280" r:id="rId9"/>
    <p:sldId id="277" r:id="rId10"/>
    <p:sldId id="284" r:id="rId11"/>
    <p:sldId id="275" r:id="rId12"/>
    <p:sldId id="278" r:id="rId13"/>
    <p:sldId id="282" r:id="rId14"/>
    <p:sldId id="309" r:id="rId15"/>
    <p:sldId id="295" r:id="rId16"/>
    <p:sldId id="286" r:id="rId17"/>
    <p:sldId id="287" r:id="rId18"/>
    <p:sldId id="288" r:id="rId19"/>
    <p:sldId id="289" r:id="rId20"/>
    <p:sldId id="290" r:id="rId21"/>
    <p:sldId id="293" r:id="rId22"/>
    <p:sldId id="291" r:id="rId23"/>
    <p:sldId id="292" r:id="rId24"/>
    <p:sldId id="294" r:id="rId25"/>
    <p:sldId id="296" r:id="rId26"/>
    <p:sldId id="297" r:id="rId27"/>
    <p:sldId id="298" r:id="rId28"/>
    <p:sldId id="299" r:id="rId29"/>
    <p:sldId id="300" r:id="rId30"/>
    <p:sldId id="304" r:id="rId31"/>
    <p:sldId id="305" r:id="rId32"/>
    <p:sldId id="311" r:id="rId33"/>
    <p:sldId id="303" r:id="rId34"/>
    <p:sldId id="302" r:id="rId35"/>
    <p:sldId id="301" r:id="rId36"/>
    <p:sldId id="308" r:id="rId37"/>
    <p:sldId id="312" r:id="rId38"/>
    <p:sldId id="310" r:id="rId39"/>
    <p:sldId id="306" r:id="rId40"/>
  </p:sldIdLst>
  <p:sldSz cx="11522075" cy="6480175"/>
  <p:notesSz cx="6858000" cy="9144000"/>
  <p:custDataLst>
    <p:tags r:id="rId43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E20074"/>
    <a:srgbClr val="E20000"/>
    <a:srgbClr val="992C99"/>
    <a:srgbClr val="4B4B4B"/>
    <a:srgbClr val="C4C4C4"/>
    <a:srgbClr val="00FFFF"/>
    <a:srgbClr val="E1E1E1"/>
    <a:srgbClr val="DEDED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7" autoAdjust="0"/>
    <p:restoredTop sz="94620" autoAdjust="0"/>
  </p:normalViewPr>
  <p:slideViewPr>
    <p:cSldViewPr snapToGrid="0" snapToObjects="1">
      <p:cViewPr varScale="1">
        <p:scale>
          <a:sx n="121" d="100"/>
          <a:sy n="121" d="100"/>
        </p:scale>
        <p:origin x="1068" y="96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13.06.2017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1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6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9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1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5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3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2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3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6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4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6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9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63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66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8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6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4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9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4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64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75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und Resilience4j 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>
          <a:xfrm>
            <a:off x="1883137" y="4670488"/>
            <a:ext cx="7169474" cy="384080"/>
          </a:xfrm>
        </p:spPr>
        <p:txBody>
          <a:bodyPr/>
          <a:lstStyle/>
          <a:p>
            <a:r>
              <a:rPr lang="de-DE" dirty="0"/>
              <a:t>Robert Winkler</a:t>
            </a:r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PROGRAMMIERUNG mit JAVA 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drei neue Datenstrukturen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funktionale Schnittstellen mit bis zu zwei Parametern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…)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Checked</a:t>
            </a:r>
            <a:r>
              <a:rPr lang="de-DE" sz="2400" dirty="0"/>
              <a:t> </a:t>
            </a:r>
            <a:r>
              <a:rPr lang="de-DE" sz="2400" dirty="0" err="1"/>
              <a:t>exceptions</a:t>
            </a:r>
            <a:r>
              <a:rPr lang="de-DE" sz="2400" dirty="0"/>
              <a:t> in Funktionen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Umständliche Collection-API: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JAVASLANG IST nun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8" y="756000"/>
            <a:ext cx="2457450" cy="18669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2" y="1488436"/>
            <a:ext cx="2253712" cy="7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VAVR?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Eine Bibliothek die persistente Datenstrukturen und algebraische Datentypen für Java8 bereitstellt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Orientiert sich bei der Namensgebung an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770575"/>
            <a:ext cx="10944075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oranges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984190"/>
            <a:ext cx="10182224" cy="712083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Datenstrukturen können beliebig konvertiert werden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912954"/>
            <a:ext cx="11102025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Methode zur Initialisierung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ist in die API integriert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9" y="854074"/>
            <a:ext cx="4432840" cy="4809601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7917" y="1013592"/>
            <a:ext cx="3800159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445031" y="1200916"/>
            <a:ext cx="2323771" cy="997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6600" dirty="0"/>
              <a:t>OMG!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706196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die partielle Anwendung einer Funktion durch das Umwandeln einer Funktion mit N Argumenten in eine modifizierte Funktion mit N-1 Argumenten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Funktion mit zwei Argumenten f: A1 x A2 → B wird in eine modifizierte Funktion mit einem Argument f’: A1 → (A2 → B) umgewandelt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Das Festsetzen von einem oder mehreren Parametern erfolgt von links nach rechts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65017"/>
            <a:ext cx="10125075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Parameter a wird mit 2 festgesetzt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eine Methode nur beim ersten Aufruf ausgeführt wird und bei weiteren Aufrufen der gespeicherte Wert zurückgeliefert wird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9042" y="2389478"/>
            <a:ext cx="10797108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Function0.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 </a:t>
            </a:r>
            <a:r>
              <a:rPr lang="de-DE" altLang="de-DE" dirty="0"/>
              <a:t>eine partielle Funktion in eine totale Funktion umzuwandeln, die den Datentyp Option zurück gibt. 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von X nach Y ist eine Funktion f: X' → Y, wobei X' eine Teilmenge von X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funktioniert nur für einen Teil der Eingabewerte korrekt und wirft bei einer ungültigen Eingabe einen Fehler</a:t>
            </a:r>
            <a:endParaRPr lang="de-DE" alt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66725" y="3183612"/>
            <a:ext cx="10839449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None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Algebraische Datentypen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Produkttypen: Enthalten in der Regel mehrere Werte, die Felder heißen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Tuple0…8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Summen- oder Variantentypen: Für jeden Typ gibt es nur eine fixe Anzahl an Varianten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3" name="Freeform 8"/>
          <p:cNvSpPr>
            <a:spLocks/>
          </p:cNvSpPr>
          <p:nvPr/>
        </p:nvSpPr>
        <p:spPr bwMode="gray">
          <a:xfrm>
            <a:off x="2781300" y="759941"/>
            <a:ext cx="6291263" cy="3133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Software </a:t>
            </a:r>
            <a:r>
              <a:rPr lang="en-US" sz="2400" dirty="0" err="1"/>
              <a:t>Architekt</a:t>
            </a:r>
            <a:r>
              <a:rPr lang="en-US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Deutsche Telekom – Connected Home (</a:t>
            </a:r>
            <a:r>
              <a:rPr lang="en-US" sz="2400" dirty="0" err="1"/>
              <a:t>Qivicon</a:t>
            </a:r>
            <a:r>
              <a:rPr lang="en-US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Ersteller</a:t>
            </a:r>
            <a:r>
              <a:rPr lang="en-US" sz="2400" dirty="0"/>
              <a:t> von Swagger2Markup und Resilience4j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Vavr</a:t>
            </a:r>
            <a:r>
              <a:rPr lang="en-US" sz="2400" dirty="0"/>
              <a:t>- Contributor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Twitter: @</a:t>
            </a:r>
            <a:r>
              <a:rPr lang="en-US" sz="2400" dirty="0" err="1"/>
              <a:t>rbrtwnklr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GitHub: </a:t>
            </a:r>
            <a:r>
              <a:rPr lang="en-US" sz="2400" dirty="0" err="1"/>
              <a:t>RobWin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756000"/>
            <a:ext cx="2169042" cy="46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Es gibt </a:t>
            </a:r>
            <a:r>
              <a:rPr lang="de-DE" sz="2400" dirty="0" err="1"/>
              <a:t>Tuple</a:t>
            </a:r>
            <a:r>
              <a:rPr lang="de-DE" sz="2400" dirty="0"/>
              <a:t> mit bis zu 8 Feldern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sind praktisch, wenn eine Funktion mehr als einen Rückgabewert hat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</a:t>
            </a:r>
            <a:r>
              <a:rPr lang="de-DE" dirty="0"/>
              <a:t>einen optionalen Wert (</a:t>
            </a:r>
            <a:r>
              <a:rPr lang="de-DE" dirty="0" err="1"/>
              <a:t>Some</a:t>
            </a:r>
            <a:r>
              <a:rPr lang="de-DE" dirty="0"/>
              <a:t> oder None)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Hat mehr Operatoren als Java 8‘s Optional und ist </a:t>
            </a:r>
            <a:r>
              <a:rPr lang="de-DE" dirty="0" err="1"/>
              <a:t>serialisierbar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in andere Datentypen wie Try oder </a:t>
            </a:r>
            <a:r>
              <a:rPr lang="de-DE" dirty="0" err="1"/>
              <a:t>Either</a:t>
            </a:r>
            <a:r>
              <a:rPr lang="de-DE" dirty="0"/>
              <a:t> konvertiert werden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eine Berechnung, die entweder erfolgreich durchgeführt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oder mit einem Fehler beendet wurde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mit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und allen Anwesenden"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auch weg"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 aus zwei möglichen Typen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Eignet sich als </a:t>
            </a:r>
            <a:r>
              <a:rPr lang="de-DE" dirty="0" err="1"/>
              <a:t>entweder-oder</a:t>
            </a:r>
            <a:r>
              <a:rPr lang="de-DE" dirty="0"/>
              <a:t> Rückgabewert (</a:t>
            </a:r>
            <a:r>
              <a:rPr lang="de-DE" dirty="0" err="1"/>
              <a:t>Right</a:t>
            </a:r>
            <a:r>
              <a:rPr lang="de-DE" dirty="0"/>
              <a:t> oder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Kann auch als Alternative für Option und Try verwendet werden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 vergleichbar mit </a:t>
            </a:r>
            <a:r>
              <a:rPr lang="de-DE" altLang="de-DE" dirty="0" err="1"/>
              <a:t>Some</a:t>
            </a:r>
            <a:r>
              <a:rPr lang="de-DE" altLang="de-DE" dirty="0"/>
              <a:t> oder 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vergleichbar mit None oder </a:t>
            </a:r>
            <a:r>
              <a:rPr lang="de-DE" altLang="de-DE" dirty="0" err="1"/>
              <a:t>Failure</a:t>
            </a:r>
            <a:r>
              <a:rPr lang="de-DE" altLang="de-DE" dirty="0"/>
              <a:t> 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Wert, der unter Umständen noch nicht berechnet wurde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Die Berechnung ist thread-safe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man mit einem </a:t>
            </a:r>
            <a:r>
              <a:rPr lang="de-DE" dirty="0" err="1"/>
              <a:t>Supplier</a:t>
            </a:r>
            <a:r>
              <a:rPr lang="de-DE" dirty="0"/>
              <a:t> vergleichen, hat aber einen wesentlichen Unterschied: Der berechnete Wert wird </a:t>
            </a:r>
            <a:r>
              <a:rPr lang="de-DE" dirty="0" err="1"/>
              <a:t>gecached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erlaubt einen Wert gegen Patterns zu prüfen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Mächtige Alternative zu </a:t>
            </a:r>
            <a:r>
              <a:rPr lang="de-DE" dirty="0" err="1"/>
              <a:t>Java‘s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$() 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value</a:t>
            </a:r>
            <a:r>
              <a:rPr lang="de-DE" altLang="de-DE" dirty="0"/>
              <a:t>) 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predicate</a:t>
            </a:r>
            <a:r>
              <a:rPr lang="de-DE" altLang="de-DE" dirty="0"/>
              <a:t>) 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3070353"/>
            <a:ext cx="1028700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(5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Resilience4j?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4605262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leichtgewichtige Fehlertoleranz-Bibliothek, die von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inspiriert wurde, aber speziell für funktionale Programmierung konzipiert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Stellt Funktionen höherer Ordnung bereit, mit denen funktionale Schnittstellen, Lambda Ausdrücke und Methoden-Referenzen um Funktionalität erweitert werden können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Schützt Funktionen mit einer „Sicherung“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Limitiert die </a:t>
            </a:r>
            <a:r>
              <a:rPr lang="de-DE" dirty="0"/>
              <a:t>Rate von Funktionsaufrufen 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Wiederholt </a:t>
            </a:r>
            <a:r>
              <a:rPr lang="de-DE" dirty="0"/>
              <a:t>fehlgeschlagene Funktionen automatisch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Limitiert die Anzahl gleichzeitiger Funktionsaufrufe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Limitiert die Laufzeit von Funktionen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Timer</a:t>
            </a:r>
            <a:r>
              <a:rPr lang="de-DE" sz="2400" dirty="0"/>
              <a:t>: Misst Metriken von </a:t>
            </a:r>
            <a:r>
              <a:rPr lang="de-DE" sz="2400" dirty="0"/>
              <a:t>Funktionsaufrufen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25" y="3937093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Zustandsmaschine mit drei Zuständen: CLOSED, OPEN, HALF_OPEN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Konfigurierbarer Schwellwert für die Fehlerrate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eine konfigurierbare Anzahl von Testaufrufen im HALF_OPEN Zustand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Speichert den Status von Funktionsaufrufen in zwei 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mit 16 </a:t>
            </a:r>
            <a:r>
              <a:rPr lang="de-DE" dirty="0" err="1"/>
              <a:t>long</a:t>
            </a:r>
            <a:r>
              <a:rPr lang="de-DE" dirty="0"/>
              <a:t> (64-bit) Werten kann den Status von 1024 Aufrufen speichern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Kein rollendes Zeitfenster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Aufrufe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Aufrufe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Fehlerrate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6" y="756000"/>
            <a:ext cx="11125349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8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FUNKTION höherer ORDNUNG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5133" y="1085737"/>
            <a:ext cx="10436380" cy="40952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Funktionale </a:t>
            </a:r>
            <a:r>
              <a:rPr lang="de-DE" dirty="0" err="1"/>
              <a:t>programmierung</a:t>
            </a:r>
            <a:r>
              <a:rPr lang="de-DE" dirty="0"/>
              <a:t> aus?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“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de-DE" sz="2400" dirty="0"/>
              <a:t> können Variable zugewiesen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höherer Ordnung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ohne Seiteneffekte (Referentielle Transparenz)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Komposition von Funktionen (</a:t>
            </a:r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Persistente (unveränderliche) Datenstrukturen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Algebraische Datentypen (Summen- und Produkt-Typen)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1063" y="1845097"/>
            <a:ext cx="1095787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„name1"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„name2"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für ein Monitoring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Metriken können mit Hilfe von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oder Prometheus exportiert werden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4150" y="834492"/>
            <a:ext cx="10991700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RXjava2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Es gibt RxJava2 Operatoren für Observable, </a:t>
            </a:r>
            <a:r>
              <a:rPr lang="de-DE" dirty="0" err="1"/>
              <a:t>Flowable</a:t>
            </a:r>
            <a:r>
              <a:rPr lang="de-DE" dirty="0"/>
              <a:t> und Single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RETRY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1192572"/>
            <a:ext cx="1085849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8126" y="741298"/>
            <a:ext cx="900406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000" dirty="0"/>
              <a:t>Wiederholt fehlgeschlagene Aufrufe und erhöht die Wartezeit zwischen Aufrufen exponentiell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6734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766881"/>
            <a:ext cx="10191750" cy="128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Limitiert die </a:t>
            </a:r>
            <a:r>
              <a:rPr lang="de-DE" dirty="0"/>
              <a:t>Rate von Funktionsaufrufen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Zeit wird in Zyklen eingeteilt. Jeder Zyklus hat eine konfigurierbare Dauer.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Jeder Zyklus erlaubt eine konfigurierbare Anzahl von Funktionsaufrufen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8451" y="1281994"/>
            <a:ext cx="1071562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24000" y="756000"/>
            <a:ext cx="4674036" cy="47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Erlaubt 1 Funktionsaufruf pro Sekunde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BULKHEAD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1865179"/>
            <a:ext cx="108012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38125" y="758999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Limitiert die Anzahl gleichzeitiger Funktionsaufrufe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Funktionsaufrufe entweder warten oder mit einem Fehler abbrechen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TIMER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2437661"/>
            <a:ext cx="10373710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"backend"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timer.getMetrics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metrics.getNumberOfTotalCalls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metrics.getMeanRate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responseTimePercentile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metrics.getSnapshot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().get95thPercentile()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Integration mit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Misst Metriken wie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Anzahl erfolgreicher und fehlgeschlagener 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Antwortzeit und </a:t>
            </a:r>
            <a:r>
              <a:rPr lang="de-DE" dirty="0"/>
              <a:t>Aufrufrate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0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Konfiguration mittels Spring Boot </a:t>
            </a:r>
            <a:r>
              <a:rPr lang="de-DE" dirty="0" err="1"/>
              <a:t>Config</a:t>
            </a:r>
            <a:r>
              <a:rPr lang="de-DE" dirty="0"/>
              <a:t>-Datei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Annotationen für </a:t>
            </a:r>
            <a:r>
              <a:rPr lang="de-DE" dirty="0" err="1"/>
              <a:t>CircuitBreaker</a:t>
            </a:r>
            <a:r>
              <a:rPr lang="de-DE" dirty="0"/>
              <a:t> und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Neue </a:t>
            </a:r>
            <a:r>
              <a:rPr lang="de-DE" sz="2400" dirty="0" err="1"/>
              <a:t>HealthIndicator</a:t>
            </a:r>
            <a:r>
              <a:rPr lang="de-DE" sz="2400" dirty="0"/>
              <a:t> für </a:t>
            </a:r>
            <a:r>
              <a:rPr lang="de-DE" sz="2400" dirty="0" err="1"/>
              <a:t>CircuitBreaker</a:t>
            </a:r>
            <a:r>
              <a:rPr lang="de-DE" sz="2400" dirty="0"/>
              <a:t> und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werden über ein neuen </a:t>
            </a:r>
            <a:r>
              <a:rPr lang="de-DE" sz="2400" dirty="0" err="1"/>
              <a:t>Actuator</a:t>
            </a:r>
            <a:r>
              <a:rPr lang="de-DE" sz="2400" dirty="0"/>
              <a:t> Endpoints veröffentlicht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Metriken werden über den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veröffentlicht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390571" y="835572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FRAGEN?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b="7610"/>
          <a:stretch/>
        </p:blipFill>
        <p:spPr>
          <a:xfrm>
            <a:off x="2683312" y="2323021"/>
            <a:ext cx="6421273" cy="36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miteinander verkettet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Durch Anwendung einer Funktion auf dem Resultat einer anderen Funktion entsteht eine neue Funktion.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Funktionen f: X → Y und g: Y → Z können zu einer Funktion h: g(f(x)) verkettet werden mit h: X → Z.</a:t>
            </a:r>
            <a:r>
              <a:rPr lang="de-DE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7675" y="3014097"/>
            <a:ext cx="1056640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742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247800" y="883744"/>
            <a:ext cx="8834438" cy="9640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38126" y="2141751"/>
            <a:ext cx="10958512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Eine Funktion, die das Ergebnis einer anderen Funktion verdoppelt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y)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(y) *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plusOneAndMultiplyTwo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 -&gt; a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plusOneAndMultiplyTwo.apply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Der Aufruf </a:t>
            </a:r>
            <a:r>
              <a:rPr lang="de-DE" sz="2400" dirty="0"/>
              <a:t>einer Funktion mit den selben Parametern liefert stets dasselbe Ergebnis, ist also unabhängig vom Kontext.</a:t>
            </a:r>
            <a:endParaRPr lang="en-US" sz="24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04826" y="1841615"/>
            <a:ext cx="1079595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Mit Seiteneffekt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0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IllegalStateException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"Invalid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04826" y="4541416"/>
            <a:ext cx="1079595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Referentiell transparent</a:t>
            </a: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(PURE) Funktionen ohne Seiteneffekte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Globale Variablen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Veränderlicher Parameter</a:t>
            </a:r>
            <a:endParaRPr lang="en-US" sz="2400" dirty="0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7102042" y="984688"/>
            <a:ext cx="3362326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Eingabe: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 Ausgabe: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34" y="1580164"/>
            <a:ext cx="1952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Imperativ </a:t>
            </a:r>
            <a:r>
              <a:rPr lang="de-DE" dirty="0" err="1"/>
              <a:t>vs</a:t>
            </a:r>
            <a:r>
              <a:rPr lang="de-DE" dirty="0"/>
              <a:t> funktional: </a:t>
            </a:r>
            <a:r>
              <a:rPr lang="de-DE" dirty="0" err="1"/>
              <a:t>Seperation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persistente Datenstrukturen?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647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Liefert bei einer Änderung </a:t>
            </a:r>
            <a:r>
              <a:rPr lang="de-DE" dirty="0"/>
              <a:t>eine veränderte Kopie von sich selbst zurück liefert und behält ihren vorherigen Zustand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Datenstrukturen </a:t>
            </a:r>
            <a:r>
              <a:rPr lang="de-DE" dirty="0"/>
              <a:t>können sie sich im Speicher vorgehaltene Werte teilen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2905163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list2 = list1.replace(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0</TotalTime>
  <Words>1242</Words>
  <Application>Microsoft Office PowerPoint</Application>
  <PresentationFormat>Benutzerdefiniert</PresentationFormat>
  <Paragraphs>277</Paragraphs>
  <Slides>39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52" baseType="lpstr">
      <vt:lpstr>Arial Unicode MS</vt:lpstr>
      <vt:lpstr>Arial</vt:lpstr>
      <vt:lpstr>Courier New</vt:lpstr>
      <vt:lpstr>Swagger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Funktionale programmierung mit Vavr und Resilience4j </vt:lpstr>
      <vt:lpstr>Über mich</vt:lpstr>
      <vt:lpstr>WAS macht Funktionale programmierung aus?</vt:lpstr>
      <vt:lpstr>Komposition von FUNKTIONEN</vt:lpstr>
      <vt:lpstr>Was sind FUNKTIONEN höherer ORDNUNG?</vt:lpstr>
      <vt:lpstr>WAS ist Referentielle Transparenz? </vt:lpstr>
      <vt:lpstr>(PURE) Funktionen ohne Seiteneffekte</vt:lpstr>
      <vt:lpstr>Imperativ vs funktional: Seperation of CONCERNS</vt:lpstr>
      <vt:lpstr>Was sind persistente Datenstrukturen?</vt:lpstr>
      <vt:lpstr>Funktionale PROGRAMMIERUNG mit JAVA 8</vt:lpstr>
      <vt:lpstr>JAVASLANG IST nun VAVR</vt:lpstr>
      <vt:lpstr>Was ist VAVR?</vt:lpstr>
      <vt:lpstr>VAVR: persistente Datenstrukturen</vt:lpstr>
      <vt:lpstr>VAVR: persistente Datenstrukturen</vt:lpstr>
      <vt:lpstr>VAVR: persistente Datenstrukturen</vt:lpstr>
      <vt:lpstr>VAVR: Currying </vt:lpstr>
      <vt:lpstr>VAVR: Memoization  </vt:lpstr>
      <vt:lpstr>VAVR: Lifting   </vt:lpstr>
      <vt:lpstr>VAVR: Algebraische Datentypen    </vt:lpstr>
      <vt:lpstr>VAVR: TUPLES   </vt:lpstr>
      <vt:lpstr>VAVR: Option   </vt:lpstr>
      <vt:lpstr>VAVR: Try   </vt:lpstr>
      <vt:lpstr>VAVR: EITHER   </vt:lpstr>
      <vt:lpstr>VAVR: Lazy   </vt:lpstr>
      <vt:lpstr>VAVR: PATTERN MATCHING   </vt:lpstr>
      <vt:lpstr>Was ist Resilience4j?</vt:lpstr>
      <vt:lpstr>Resilience4j: CIRCUITBREAKER</vt:lpstr>
      <vt:lpstr>Resilience4j: CIRCUITBREAKER</vt:lpstr>
      <vt:lpstr>Resilience4j: FUNKTION höherer ORDNUNG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Ratelimiter</vt:lpstr>
      <vt:lpstr>Resilience4j: Ratelimiter</vt:lpstr>
      <vt:lpstr>Resilience4j: BULKHEAD</vt:lpstr>
      <vt:lpstr>Resilience4j: TIMER</vt:lpstr>
      <vt:lpstr>Resilience4j: Spring Boot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Winkler, Robert</cp:lastModifiedBy>
  <cp:revision>397</cp:revision>
  <dcterms:created xsi:type="dcterms:W3CDTF">2016-08-19T15:43:19Z</dcterms:created>
  <dcterms:modified xsi:type="dcterms:W3CDTF">2017-06-13T12:53:41Z</dcterms:modified>
</cp:coreProperties>
</file>